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63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59" r:id="rId12"/>
    <p:sldId id="462" r:id="rId13"/>
    <p:sldId id="461" r:id="rId14"/>
    <p:sldId id="464" r:id="rId15"/>
    <p:sldId id="465" r:id="rId16"/>
    <p:sldId id="466" r:id="rId17"/>
    <p:sldId id="467" r:id="rId18"/>
    <p:sldId id="468" r:id="rId19"/>
    <p:sldId id="470" r:id="rId20"/>
    <p:sldId id="471" r:id="rId21"/>
    <p:sldId id="472" r:id="rId22"/>
    <p:sldId id="474" r:id="rId23"/>
    <p:sldId id="475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484" r:id="rId32"/>
    <p:sldId id="486" r:id="rId33"/>
    <p:sldId id="487" r:id="rId34"/>
    <p:sldId id="488" r:id="rId35"/>
    <p:sldId id="489" r:id="rId36"/>
    <p:sldId id="490" r:id="rId37"/>
    <p:sldId id="435" r:id="rId38"/>
    <p:sldId id="450" r:id="rId39"/>
    <p:sldId id="451" r:id="rId40"/>
    <p:sldId id="456" r:id="rId41"/>
    <p:sldId id="457" r:id="rId42"/>
    <p:sldId id="443" r:id="rId43"/>
    <p:sldId id="453" r:id="rId44"/>
    <p:sldId id="454" r:id="rId45"/>
    <p:sldId id="442" r:id="rId46"/>
    <p:sldId id="458" r:id="rId47"/>
    <p:sldId id="422" r:id="rId48"/>
    <p:sldId id="432" r:id="rId49"/>
    <p:sldId id="412" r:id="rId50"/>
    <p:sldId id="385" r:id="rId51"/>
    <p:sldId id="267" r:id="rId52"/>
    <p:sldId id="417" r:id="rId53"/>
    <p:sldId id="440" r:id="rId54"/>
    <p:sldId id="415" r:id="rId55"/>
    <p:sldId id="395" r:id="rId56"/>
    <p:sldId id="407" r:id="rId57"/>
    <p:sldId id="408" r:id="rId58"/>
    <p:sldId id="399" r:id="rId59"/>
    <p:sldId id="397" r:id="rId60"/>
    <p:sldId id="398" r:id="rId61"/>
    <p:sldId id="4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7F9"/>
    <a:srgbClr val="9CD4FA"/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10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svg"/><Relationship Id="rId7" Type="http://schemas.openxmlformats.org/officeDocument/2006/relationships/image" Target="../media/image2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747683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744712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754410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8599650" y="3633862"/>
            <a:ext cx="12832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586313" y="345160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event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7299" y="3937072"/>
            <a:ext cx="2567239" cy="548560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6665073" y="3848174"/>
            <a:ext cx="13213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6665073" y="4575010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3233531" y="4467724"/>
            <a:ext cx="921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-Pos/Vel info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5065906" y="4511305"/>
            <a:ext cx="6972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-Subsystem State(s)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 completion status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6665073" y="298640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768E5EF-F185-47FE-A1EE-4312F980E543}"/>
              </a:ext>
            </a:extLst>
          </p:cNvPr>
          <p:cNvSpPr txBox="1"/>
          <p:nvPr/>
        </p:nvSpPr>
        <p:spPr>
          <a:xfrm>
            <a:off x="5134642" y="5268493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350A93-7283-4CD3-97A5-A290072E8881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--Itemized task instructions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665137F-3A44-4BBA-92E6-EB6D85E11B54}"/>
              </a:ext>
            </a:extLst>
          </p:cNvPr>
          <p:cNvSpPr txBox="1"/>
          <p:nvPr/>
        </p:nvSpPr>
        <p:spPr>
          <a:xfrm>
            <a:off x="3300530" y="5404715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Msgs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979142C-295E-42AF-8652-E40AE3F57627}"/>
              </a:ext>
            </a:extLst>
          </p:cNvPr>
          <p:cNvSpPr txBox="1"/>
          <p:nvPr/>
        </p:nvSpPr>
        <p:spPr>
          <a:xfrm>
            <a:off x="5100108" y="5818807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-Perceived Data</a:t>
            </a:r>
          </a:p>
        </p:txBody>
      </p: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7CFB803-E8BD-4A70-BBE8-C949476BE116}"/>
              </a:ext>
            </a:extLst>
          </p:cNvPr>
          <p:cNvSpPr txBox="1"/>
          <p:nvPr/>
        </p:nvSpPr>
        <p:spPr>
          <a:xfrm>
            <a:off x="4162616" y="3377951"/>
            <a:ext cx="53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2954BB4-79ED-4537-AAE5-B7261339227C}"/>
              </a:ext>
            </a:extLst>
          </p:cNvPr>
          <p:cNvSpPr txBox="1"/>
          <p:nvPr/>
        </p:nvSpPr>
        <p:spPr>
          <a:xfrm>
            <a:off x="3583618" y="3743520"/>
            <a:ext cx="956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-Emergency Task(s)</a:t>
            </a:r>
          </a:p>
        </p:txBody>
      </p: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3F5F254-7555-41EA-9B45-1497FAFD5439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</a:t>
            </a:r>
          </a:p>
        </p:txBody>
      </p: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2491D951-F969-484C-AA9B-2A19DE57D386}"/>
              </a:ext>
            </a:extLst>
          </p:cNvPr>
          <p:cNvSpPr txBox="1"/>
          <p:nvPr/>
        </p:nvSpPr>
        <p:spPr>
          <a:xfrm>
            <a:off x="3197404" y="4769211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-Eclipse event</a:t>
            </a:r>
          </a:p>
        </p:txBody>
      </p: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CEA846C6-4149-4A1B-B0C6-DCC7BC122701}"/>
              </a:ext>
            </a:extLst>
          </p:cNvPr>
          <p:cNvSpPr txBox="1"/>
          <p:nvPr/>
        </p:nvSpPr>
        <p:spPr>
          <a:xfrm>
            <a:off x="4563208" y="3164538"/>
            <a:ext cx="467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(out)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21420-8184-0776-3DF6-4E0AAD29D4C8}"/>
              </a:ext>
            </a:extLst>
          </p:cNvPr>
          <p:cNvSpPr/>
          <p:nvPr/>
        </p:nvSpPr>
        <p:spPr>
          <a:xfrm>
            <a:off x="9932798" y="1115371"/>
            <a:ext cx="2114576" cy="5183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ysClr val="windowText" lastClr="000000"/>
                </a:solidFill>
              </a:rPr>
              <a:t>Barebones Engineering Module:</a:t>
            </a:r>
          </a:p>
          <a:p>
            <a:endParaRPr lang="en-US" sz="1000" b="1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Platform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Simulates the agent’s on-board subsystems</a:t>
            </a:r>
          </a:p>
          <a:p>
            <a:endParaRPr lang="en-US" sz="1000" b="1" i="1" dirty="0">
              <a:solidFill>
                <a:sysClr val="windowText" lastClr="000000"/>
              </a:solidFill>
            </a:endParaRP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Command and Data Handling (CDH)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Receive commands to perform from planner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and manage agent’s internal memory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React to the platform’s critical or failure states 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Guidance Navigation and Control (GNC)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position and velocity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Sense and track agent’s eclipse state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Electrical Power Subsystem (EPS)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Track power generation/consumption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Comms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Emulate transceiver buffers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Discards messages that cannot fit in buffers</a:t>
            </a:r>
          </a:p>
          <a:p>
            <a:r>
              <a:rPr lang="en-US" sz="900" i="1" dirty="0">
                <a:solidFill>
                  <a:sysClr val="windowText" lastClr="000000"/>
                </a:solidFill>
              </a:rPr>
              <a:t>Payload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Requests measurement information to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ysClr val="windowText" lastClr="000000"/>
                </a:solidFill>
              </a:rPr>
              <a:t>Provides CDH with simulated instrument results from an observation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b="1" i="1" dirty="0">
                <a:solidFill>
                  <a:sysClr val="windowText" lastClr="000000"/>
                </a:solidFill>
              </a:rPr>
              <a:t>Network Emulator</a:t>
            </a:r>
          </a:p>
          <a:p>
            <a:r>
              <a:rPr lang="en-US" sz="900" dirty="0">
                <a:solidFill>
                  <a:sysClr val="windowText" lastClr="000000"/>
                </a:solidFill>
              </a:rPr>
              <a:t>Simulate latency due to range latency or channel data-rate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2FB48-AA85-7634-3AF0-A48B67AB40B4}"/>
              </a:ext>
            </a:extLst>
          </p:cNvPr>
          <p:cNvSpPr txBox="1"/>
          <p:nvPr/>
        </p:nvSpPr>
        <p:spPr>
          <a:xfrm>
            <a:off x="6665073" y="3487624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6DE063-0B11-625F-2ECC-8024BCFA8785}"/>
              </a:ext>
            </a:extLst>
          </p:cNvPr>
          <p:cNvSpPr txBox="1"/>
          <p:nvPr/>
        </p:nvSpPr>
        <p:spPr>
          <a:xfrm>
            <a:off x="3216025" y="5168234"/>
            <a:ext cx="797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FCAE76-5786-5218-5ED8-4B3F83D0A2E1}"/>
              </a:ext>
            </a:extLst>
          </p:cNvPr>
          <p:cNvSpPr txBox="1"/>
          <p:nvPr/>
        </p:nvSpPr>
        <p:spPr>
          <a:xfrm>
            <a:off x="5096113" y="3687582"/>
            <a:ext cx="4991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-Task(s)</a:t>
            </a:r>
          </a:p>
        </p:txBody>
      </p:sp>
    </p:spTree>
    <p:extLst>
      <p:ext uri="{BB962C8B-B14F-4D97-AF65-F5344CB8AC3E}">
        <p14:creationId xmlns:p14="http://schemas.microsoft.com/office/powerpoint/2010/main" val="307231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DE65-A066-88DC-A419-75253DB9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E7C3-436A-F81F-D10B-370C41B1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8079531" cy="5199557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Scenario:</a:t>
            </a:r>
          </a:p>
          <a:p>
            <a:r>
              <a:rPr lang="en-US" dirty="0"/>
              <a:t>2 Agents, one with instrument A and another with instrument B</a:t>
            </a:r>
          </a:p>
          <a:p>
            <a:r>
              <a:rPr lang="en-US" dirty="0"/>
              <a:t>1 GP of interest</a:t>
            </a:r>
          </a:p>
          <a:p>
            <a:endParaRPr lang="en-US" dirty="0"/>
          </a:p>
          <a:p>
            <a:r>
              <a:rPr lang="en-US" i="1" dirty="0"/>
              <a:t>Timeline: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performs routine measurement of GP1 with instrument A at T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processes measurement and concludes GP1 is an area of interest for a measurement with instrument 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creates a measurement request for all agents in the network including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concludes that it does NOT possess the capabilities to perform the measurement request and therefore does not act on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attempts to send measurement request to Agent 2 at T = 2 but is unsuccessful (out of LOS)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1 sends measurement request to Agent 2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receives measurement request from Agent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concludes that it CAN perform the measurement in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schedules a measurement with instrument B at its next access to GP1 at T =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performs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Agent 2 sends measurement results to Agent 1 at T = 4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B4456-561B-8704-2C6A-82DBF510E6A5}"/>
              </a:ext>
            </a:extLst>
          </p:cNvPr>
          <p:cNvGrpSpPr/>
          <p:nvPr/>
        </p:nvGrpSpPr>
        <p:grpSpPr>
          <a:xfrm>
            <a:off x="8510016" y="2379218"/>
            <a:ext cx="914400" cy="914400"/>
            <a:chOff x="8717280" y="2379218"/>
            <a:chExt cx="914400" cy="914400"/>
          </a:xfrm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3C37AC90-45EB-4FD0-A87F-902F067E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8F73EE-70D8-36F5-397F-5D78061538BE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F5A5F-3613-6A75-C0FF-45DCB473B1DD}"/>
              </a:ext>
            </a:extLst>
          </p:cNvPr>
          <p:cNvGrpSpPr/>
          <p:nvPr/>
        </p:nvGrpSpPr>
        <p:grpSpPr>
          <a:xfrm>
            <a:off x="10357104" y="2421890"/>
            <a:ext cx="914400" cy="914400"/>
            <a:chOff x="10357104" y="2421890"/>
            <a:chExt cx="914400" cy="914400"/>
          </a:xfrm>
        </p:grpSpPr>
        <p:pic>
          <p:nvPicPr>
            <p:cNvPr id="20" name="Graphic 19" descr="Satellite with solid fill">
              <a:extLst>
                <a:ext uri="{FF2B5EF4-FFF2-40B4-BE49-F238E27FC236}">
                  <a16:creationId xmlns:a16="http://schemas.microsoft.com/office/drawing/2014/main" id="{DBFA7F02-F256-4E7E-271C-6FCA61946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7104" y="2421890"/>
              <a:ext cx="914400" cy="9144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EB579A-C398-F1F0-0B25-8C2360FB3DD4}"/>
                </a:ext>
              </a:extLst>
            </p:cNvPr>
            <p:cNvSpPr/>
            <p:nvPr/>
          </p:nvSpPr>
          <p:spPr>
            <a:xfrm>
              <a:off x="10728960" y="2789428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4E9783-4FF4-86D5-CBF9-7C80C276D1E3}"/>
              </a:ext>
            </a:extLst>
          </p:cNvPr>
          <p:cNvGrpSpPr/>
          <p:nvPr/>
        </p:nvGrpSpPr>
        <p:grpSpPr>
          <a:xfrm>
            <a:off x="9424416" y="4104144"/>
            <a:ext cx="977760" cy="914400"/>
            <a:chOff x="7904112" y="4706759"/>
            <a:chExt cx="977760" cy="914400"/>
          </a:xfrm>
        </p:grpSpPr>
        <p:pic>
          <p:nvPicPr>
            <p:cNvPr id="19" name="Graphic 18" descr="Highway scene with solid fill">
              <a:extLst>
                <a:ext uri="{FF2B5EF4-FFF2-40B4-BE49-F238E27FC236}">
                  <a16:creationId xmlns:a16="http://schemas.microsoft.com/office/drawing/2014/main" id="{94D2D7C4-7669-D3BF-AEAC-CADB5967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4112" y="4706759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23855-FD02-3740-5E66-9555775ECABD}"/>
                </a:ext>
              </a:extLst>
            </p:cNvPr>
            <p:cNvSpPr txBox="1"/>
            <p:nvPr/>
          </p:nvSpPr>
          <p:spPr>
            <a:xfrm>
              <a:off x="8296008" y="5188343"/>
              <a:ext cx="5858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GP1</a:t>
              </a:r>
            </a:p>
          </p:txBody>
        </p:sp>
      </p:grpSp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39935AEA-668F-6C2E-D3A6-1279C4B8F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8572" y="1875028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324BF5-A64D-49C7-CBAB-CB7B6DDC603B}"/>
              </a:ext>
            </a:extLst>
          </p:cNvPr>
          <p:cNvSpPr txBox="1"/>
          <p:nvPr/>
        </p:nvSpPr>
        <p:spPr>
          <a:xfrm>
            <a:off x="11142840" y="2072397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B</a:t>
            </a:r>
          </a:p>
        </p:txBody>
      </p:sp>
      <p:pic>
        <p:nvPicPr>
          <p:cNvPr id="32" name="Graphic 31" descr="Thought bubble outline">
            <a:extLst>
              <a:ext uri="{FF2B5EF4-FFF2-40B4-BE49-F238E27FC236}">
                <a16:creationId xmlns:a16="http://schemas.microsoft.com/office/drawing/2014/main" id="{2478070B-3423-29A9-899A-8B29DEA05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1484" y="1776603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58EDCB-46B2-B98B-ED3C-16B3CBCEDB29}"/>
              </a:ext>
            </a:extLst>
          </p:cNvPr>
          <p:cNvSpPr txBox="1"/>
          <p:nvPr/>
        </p:nvSpPr>
        <p:spPr>
          <a:xfrm>
            <a:off x="9295752" y="1973972"/>
            <a:ext cx="585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Instr</a:t>
            </a:r>
            <a:r>
              <a:rPr lang="en-US" sz="11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3051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Transmission Delay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Disk 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D7BE0-74E6-45C7-0C83-46AD2FDBE880}"/>
              </a:ext>
            </a:extLst>
          </p:cNvPr>
          <p:cNvSpPr txBox="1"/>
          <p:nvPr/>
        </p:nvSpPr>
        <p:spPr>
          <a:xfrm>
            <a:off x="6665073" y="4575010"/>
            <a:ext cx="1263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 time</a:t>
            </a:r>
          </a:p>
        </p:txBody>
      </p:sp>
      <p:cxnSp>
        <p:nvCxnSpPr>
          <p:cNvPr id="17" name="Elbow Connector 56">
            <a:extLst>
              <a:ext uri="{FF2B5EF4-FFF2-40B4-BE49-F238E27FC236}">
                <a16:creationId xmlns:a16="http://schemas.microsoft.com/office/drawing/2014/main" id="{61CDCA00-F929-2F19-F601-88FD76839D0D}"/>
              </a:ext>
            </a:extLst>
          </p:cNvPr>
          <p:cNvCxnSpPr>
            <a:cxnSpLocks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9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4" y="2594401"/>
            <a:ext cx="1629683" cy="1532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A at T=1”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20408" y="2898698"/>
            <a:ext cx="11626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T=1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A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59ED437-7612-D19A-CF0F-AC1CDBCD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8347" y="3466171"/>
            <a:ext cx="1306670" cy="1229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420A44-5E3A-E2E6-845F-096B2648BF66}"/>
              </a:ext>
            </a:extLst>
          </p:cNvPr>
          <p:cNvSpPr txBox="1"/>
          <p:nvPr/>
        </p:nvSpPr>
        <p:spPr>
          <a:xfrm>
            <a:off x="8462489" y="3736909"/>
            <a:ext cx="958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routine plan!”</a:t>
            </a: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368F5B38-E3D0-075F-FE28-4B6567AEF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T=1!”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A”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A…"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T=1…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17514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8"/>
            <a:ext cx="2114576" cy="1051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performs routine measurement of GP1 with instrument A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</p:spTree>
    <p:extLst>
      <p:ext uri="{BB962C8B-B14F-4D97-AF65-F5344CB8AC3E}">
        <p14:creationId xmlns:p14="http://schemas.microsoft.com/office/powerpoint/2010/main" val="48671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301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processes measurement and concludes GP1 is an area of interest for a measurement with instrument B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245" y="2042347"/>
            <a:ext cx="1224897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501112" y="2273299"/>
            <a:ext cx="96227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GP1 should be measured with Instrument B!”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112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creates a measurement request for all agents in the network including itself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FCF053-235A-9335-7357-6A2ADD920B4F}"/>
              </a:ext>
            </a:extLst>
          </p:cNvPr>
          <p:cNvSpPr txBox="1"/>
          <p:nvPr/>
        </p:nvSpPr>
        <p:spPr>
          <a:xfrm>
            <a:off x="7132023" y="3652443"/>
            <a:ext cx="1451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1442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concludes that it does NOT possess the capabilities to perform the measurement request and therefore does not act on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7" name="Graphic 16" descr="Left Brain with solid fill">
            <a:extLst>
              <a:ext uri="{FF2B5EF4-FFF2-40B4-BE49-F238E27FC236}">
                <a16:creationId xmlns:a16="http://schemas.microsoft.com/office/drawing/2014/main" id="{2C913BEA-2ABD-5A68-D2B0-20728A21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5"/>
            <a:ext cx="1392917" cy="10236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4993053"/>
            <a:ext cx="10461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do not have instrument B therefore I cannot perform this request.”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9FE60-1990-19BE-881D-9E2F5EAC7756}"/>
              </a:ext>
            </a:extLst>
          </p:cNvPr>
          <p:cNvSpPr txBox="1"/>
          <p:nvPr/>
        </p:nvSpPr>
        <p:spPr>
          <a:xfrm>
            <a:off x="7132023" y="3652443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self): “Measure GP1 with Instrument B”</a:t>
            </a:r>
          </a:p>
        </p:txBody>
      </p:sp>
    </p:spTree>
    <p:extLst>
      <p:ext uri="{BB962C8B-B14F-4D97-AF65-F5344CB8AC3E}">
        <p14:creationId xmlns:p14="http://schemas.microsoft.com/office/powerpoint/2010/main" val="226430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A3D44A-8354-0E39-B0D2-BC242EFBEC49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9DD93388-943F-031C-D6D2-BEB9D7060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6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AC5DD-8D17-4632-5A31-EF10D28E1C59}"/>
              </a:ext>
            </a:extLst>
          </p:cNvPr>
          <p:cNvSpPr txBox="1"/>
          <p:nvPr/>
        </p:nvSpPr>
        <p:spPr>
          <a:xfrm>
            <a:off x="8179783" y="5028681"/>
            <a:ext cx="104611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request broadcast for next access with Agent 2 at T=2”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91ED2-CAD0-A7C2-90E7-9B3663F7A35D}"/>
              </a:ext>
            </a:extLst>
          </p:cNvPr>
          <p:cNvSpPr txBox="1"/>
          <p:nvPr/>
        </p:nvSpPr>
        <p:spPr>
          <a:xfrm>
            <a:off x="7114438" y="3853567"/>
            <a:ext cx="145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(to all): “Measure GP1 with Instrument B”</a:t>
            </a:r>
          </a:p>
        </p:txBody>
      </p:sp>
      <p:pic>
        <p:nvPicPr>
          <p:cNvPr id="23" name="Graphic 22" descr="Left Brain with solid fill">
            <a:extLst>
              <a:ext uri="{FF2B5EF4-FFF2-40B4-BE49-F238E27FC236}">
                <a16:creationId xmlns:a16="http://schemas.microsoft.com/office/drawing/2014/main" id="{7EC5F884-0636-B0EE-70F3-1000C6F5F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“Send Measurement req to Agent 2 at T=2”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-Place message in comms buffer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access to Agent 2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-Transmit message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-Delete message from buffer”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17532" y="3994040"/>
            <a:ext cx="1000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Message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278627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350967" y="4513589"/>
            <a:ext cx="9657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“Outgoing message placed in buffer. Updating current buffer state…”</a:t>
            </a:r>
          </a:p>
        </p:txBody>
      </p:sp>
    </p:spTree>
    <p:extLst>
      <p:ext uri="{BB962C8B-B14F-4D97-AF65-F5344CB8AC3E}">
        <p14:creationId xmlns:p14="http://schemas.microsoft.com/office/powerpoint/2010/main" val="407207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T=2!”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7B206-6CA7-077D-4FD3-9EFF74A41F8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-“Wait for access to agent 2”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32876" y="4232331"/>
            <a:ext cx="1790518" cy="12847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410835" y="4518887"/>
            <a:ext cx="123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“Waiting for access to agent 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Polling environment until access is confirmed…”</a:t>
            </a:r>
          </a:p>
        </p:txBody>
      </p:sp>
    </p:spTree>
    <p:extLst>
      <p:ext uri="{BB962C8B-B14F-4D97-AF65-F5344CB8AC3E}">
        <p14:creationId xmlns:p14="http://schemas.microsoft.com/office/powerpoint/2010/main" val="351755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97478" y="4405520"/>
            <a:ext cx="1301846" cy="1076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2846" y="4656206"/>
            <a:ext cx="10787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NOT accessible. Trying again at T = 3…”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07BDE-B721-C88A-9ACC-BB7B1FD6731C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T=2…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</p:spTree>
    <p:extLst>
      <p:ext uri="{BB962C8B-B14F-4D97-AF65-F5344CB8AC3E}">
        <p14:creationId xmlns:p14="http://schemas.microsoft.com/office/powerpoint/2010/main" val="357287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25938" y="3456468"/>
            <a:ext cx="8423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10787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“Agent 2 is now accessible!”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F12DC-5428-E6AA-D320-05C5583FE2FB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pic>
        <p:nvPicPr>
          <p:cNvPr id="19" name="Graphic 18" descr="Speech with solid fill">
            <a:extLst>
              <a:ext uri="{FF2B5EF4-FFF2-40B4-BE49-F238E27FC236}">
                <a16:creationId xmlns:a16="http://schemas.microsoft.com/office/drawing/2014/main" id="{45090C85-1EA1-F761-11EB-C0A0FBA4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8B98E1-3BF0-E746-5D05-023F5D2D00AB}"/>
              </a:ext>
            </a:extLst>
          </p:cNvPr>
          <p:cNvSpPr txBox="1"/>
          <p:nvPr/>
        </p:nvSpPr>
        <p:spPr>
          <a:xfrm>
            <a:off x="633271" y="1832134"/>
            <a:ext cx="102114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agent data for Agents 1 and 2 at T=3…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1…”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C9997-BE58-2415-FBA8-1AF6A3BBD973}"/>
              </a:ext>
            </a:extLst>
          </p:cNvPr>
          <p:cNvSpPr txBox="1"/>
          <p:nvPr/>
        </p:nvSpPr>
        <p:spPr>
          <a:xfrm>
            <a:off x="3245083" y="5168857"/>
            <a:ext cx="65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Agent Access Info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1 sends measurement request to Agent 2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Speech with solid fill">
            <a:extLst>
              <a:ext uri="{FF2B5EF4-FFF2-40B4-BE49-F238E27FC236}">
                <a16:creationId xmlns:a16="http://schemas.microsoft.com/office/drawing/2014/main" id="{7EFA0462-C7B6-E3E5-6155-270AA6FA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3351-0226-A9DC-FC45-49F83FEBA96D}"/>
              </a:ext>
            </a:extLst>
          </p:cNvPr>
          <p:cNvSpPr txBox="1"/>
          <p:nvPr/>
        </p:nvSpPr>
        <p:spPr>
          <a:xfrm>
            <a:off x="5130948" y="3332780"/>
            <a:ext cx="8423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T=3 and Agent 2 is accessible!”</a:t>
            </a: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10181" y="4853058"/>
            <a:ext cx="84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message…”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ABA09-EEC5-99FF-BCB8-4AEDCF93057E}"/>
              </a:ext>
            </a:extLst>
          </p:cNvPr>
          <p:cNvSpPr txBox="1"/>
          <p:nvPr/>
        </p:nvSpPr>
        <p:spPr>
          <a:xfrm>
            <a:off x="3845404" y="4000317"/>
            <a:ext cx="1026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-“Send measurement request to agent 2”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</p:spTree>
    <p:extLst>
      <p:ext uri="{BB962C8B-B14F-4D97-AF65-F5344CB8AC3E}">
        <p14:creationId xmlns:p14="http://schemas.microsoft.com/office/powerpoint/2010/main" val="413726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9670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receives measurement request from Agent 1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7D210186-27D1-AF07-2A95-78B7FF464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96267-8E09-83C2-555D-0198E16E30CB}"/>
              </a:ext>
            </a:extLst>
          </p:cNvPr>
          <p:cNvSpPr txBox="1"/>
          <p:nvPr/>
        </p:nvSpPr>
        <p:spPr>
          <a:xfrm>
            <a:off x="4523710" y="4787851"/>
            <a:ext cx="84141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message from Agent 1!”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7505A-8E6B-CDFC-E67F-A536A460824A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A2CEE-2789-B785-1F0D-5E9E5EF69CE4}"/>
              </a:ext>
            </a:extLst>
          </p:cNvPr>
          <p:cNvSpPr txBox="1"/>
          <p:nvPr/>
        </p:nvSpPr>
        <p:spPr>
          <a:xfrm>
            <a:off x="776055" y="5032110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96285FA-AE2E-E248-697C-AC523685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76745" y="3017636"/>
            <a:ext cx="1548891" cy="105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E0CC97-50BB-078B-16D1-5F555F9FEF4D}"/>
              </a:ext>
            </a:extLst>
          </p:cNvPr>
          <p:cNvSpPr txBox="1"/>
          <p:nvPr/>
        </p:nvSpPr>
        <p:spPr>
          <a:xfrm>
            <a:off x="5214460" y="3208654"/>
            <a:ext cx="11008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“Received a measurement request. Forwarding to  Planning Module…”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95895-68ED-9DAD-A8C1-29360A3C82C1}"/>
              </a:ext>
            </a:extLst>
          </p:cNvPr>
          <p:cNvSpPr txBox="1"/>
          <p:nvPr/>
        </p:nvSpPr>
        <p:spPr>
          <a:xfrm>
            <a:off x="5123856" y="5404715"/>
            <a:ext cx="7790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-Received Data</a:t>
            </a:r>
          </a:p>
        </p:txBody>
      </p:sp>
    </p:spTree>
    <p:extLst>
      <p:ext uri="{BB962C8B-B14F-4D97-AF65-F5344CB8AC3E}">
        <p14:creationId xmlns:p14="http://schemas.microsoft.com/office/powerpoint/2010/main" val="239303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109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concludes that it CAN perform the measurement in the request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2F63F-A8EF-91B9-1C0A-784268580984}"/>
              </a:ext>
            </a:extLst>
          </p:cNvPr>
          <p:cNvSpPr txBox="1"/>
          <p:nvPr/>
        </p:nvSpPr>
        <p:spPr>
          <a:xfrm>
            <a:off x="6665073" y="4575010"/>
            <a:ext cx="14802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Requests: “Measure GP1 with Instrument B”</a:t>
            </a: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4"/>
            <a:ext cx="1392917" cy="112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have instrument B, therefore I CAN perform this measurement request”</a:t>
            </a:r>
          </a:p>
        </p:txBody>
      </p:sp>
    </p:spTree>
    <p:extLst>
      <p:ext uri="{BB962C8B-B14F-4D97-AF65-F5344CB8AC3E}">
        <p14:creationId xmlns:p14="http://schemas.microsoft.com/office/powerpoint/2010/main" val="23446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09432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6"/>
            <a:ext cx="2114576" cy="1248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schedules a measurement with instrument B at its next access to GP1 at T=4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C3BDE286-F877-E5F6-2E03-156C5868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  <p:pic>
        <p:nvPicPr>
          <p:cNvPr id="23" name="Graphic 22" descr="Speech with solid fill">
            <a:extLst>
              <a:ext uri="{FF2B5EF4-FFF2-40B4-BE49-F238E27FC236}">
                <a16:creationId xmlns:a16="http://schemas.microsoft.com/office/drawing/2014/main" id="{7605C232-464C-C13A-E305-0F1D66828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8006383" y="4673293"/>
            <a:ext cx="1392917" cy="998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40EEE7-0A70-A706-1278-5614230967EC}"/>
              </a:ext>
            </a:extLst>
          </p:cNvPr>
          <p:cNvSpPr txBox="1"/>
          <p:nvPr/>
        </p:nvSpPr>
        <p:spPr>
          <a:xfrm>
            <a:off x="8197187" y="5002870"/>
            <a:ext cx="10227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“Scheduling measurement of GP1 with Instrument B at T=4”</a:t>
            </a:r>
          </a:p>
        </p:txBody>
      </p:sp>
    </p:spTree>
    <p:extLst>
      <p:ext uri="{BB962C8B-B14F-4D97-AF65-F5344CB8AC3E}">
        <p14:creationId xmlns:p14="http://schemas.microsoft.com/office/powerpoint/2010/main" val="11145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2" y="2462047"/>
            <a:ext cx="1844253" cy="1665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69C354-F3A3-C8ED-6975-29F702014D50}"/>
              </a:ext>
            </a:extLst>
          </p:cNvPr>
          <p:cNvSpPr txBox="1"/>
          <p:nvPr/>
        </p:nvSpPr>
        <p:spPr>
          <a:xfrm>
            <a:off x="6734973" y="4031823"/>
            <a:ext cx="1162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-Task: “Measure GP1 with Instrument B at T=B”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265019" y="2745613"/>
            <a:ext cx="1289940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”Itemized plan: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-Wait for T=4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-Turn on instrument B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-Perform measurement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science module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-Send data to Agent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A3457C-6E18-60E9-8053-0C6E5F96FF8C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9" name="Graphic 28" descr="Satellite with solid fill">
              <a:extLst>
                <a:ext uri="{FF2B5EF4-FFF2-40B4-BE49-F238E27FC236}">
                  <a16:creationId xmlns:a16="http://schemas.microsoft.com/office/drawing/2014/main" id="{B1084F37-555A-9A04-0744-DF4BE68F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D6889B-2C3A-3546-A66A-8B3F3731B9D2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DD23A-4E3B-E2D4-AFD7-4D08AE56E2B5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5307B47C-71BB-68D0-02B4-57E0485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83" y="3715075"/>
            <a:ext cx="1196333" cy="980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C7CA9-ADBB-A934-93B6-0DF56724CC31}"/>
              </a:ext>
            </a:extLst>
          </p:cNvPr>
          <p:cNvSpPr txBox="1"/>
          <p:nvPr/>
        </p:nvSpPr>
        <p:spPr>
          <a:xfrm>
            <a:off x="8609858" y="3924824"/>
            <a:ext cx="73997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“Planning complete, perform plan!”</a:t>
            </a:r>
          </a:p>
        </p:txBody>
      </p:sp>
      <p:pic>
        <p:nvPicPr>
          <p:cNvPr id="22" name="Graphic 21" descr="Left Brain with solid fill">
            <a:extLst>
              <a:ext uri="{FF2B5EF4-FFF2-40B4-BE49-F238E27FC236}">
                <a16:creationId xmlns:a16="http://schemas.microsoft.com/office/drawing/2014/main" id="{34B3C471-D7F2-2368-7F78-EC4D82B01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7081" y="4489854"/>
            <a:ext cx="495653" cy="4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82560" y="3208968"/>
            <a:ext cx="1117121" cy="8015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5100558" y="3429544"/>
            <a:ext cx="95562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 is now T=4!”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5FC3E-E1DA-0B1E-B37C-A93A24465C27}"/>
              </a:ext>
            </a:extLst>
          </p:cNvPr>
          <p:cNvSpPr txBox="1"/>
          <p:nvPr/>
        </p:nvSpPr>
        <p:spPr>
          <a:xfrm>
            <a:off x="3917428" y="3999942"/>
            <a:ext cx="7568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-”Turn on Instrument B”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3" y="5012718"/>
            <a:ext cx="1117121" cy="801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66064" y="5207166"/>
            <a:ext cx="7803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“Turning on instrument B…"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4B5BEA-80E5-2033-A947-511545068FF7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23" name="Graphic 22" descr="Satellite with solid fill">
              <a:extLst>
                <a:ext uri="{FF2B5EF4-FFF2-40B4-BE49-F238E27FC236}">
                  <a16:creationId xmlns:a16="http://schemas.microsoft.com/office/drawing/2014/main" id="{15CC5094-FB67-A54F-B615-6CD71C70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7565C2-AC5C-4F75-DA9A-A49C2B9A0D58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A0E0E1-B86E-B8D7-32F5-8228E5C9FF7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6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169180"/>
            <a:ext cx="9622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measurement. Requesting info from environment…”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CC975-A297-D8D2-27FB-6BC195D3D94C}"/>
              </a:ext>
            </a:extLst>
          </p:cNvPr>
          <p:cNvSpPr txBox="1"/>
          <p:nvPr/>
        </p:nvSpPr>
        <p:spPr>
          <a:xfrm>
            <a:off x="811331" y="2872324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A6329-BFC9-ABB7-8F84-25775149A501}"/>
              </a:ext>
            </a:extLst>
          </p:cNvPr>
          <p:cNvSpPr txBox="1"/>
          <p:nvPr/>
        </p:nvSpPr>
        <p:spPr>
          <a:xfrm>
            <a:off x="3221020" y="5810551"/>
            <a:ext cx="9792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0C0F2BDD-C704-282E-B3E2-BE527DBA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9598" y="1561149"/>
            <a:ext cx="1286386" cy="1364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68F16C4-09FC-065B-CC64-851180B769A0}"/>
              </a:ext>
            </a:extLst>
          </p:cNvPr>
          <p:cNvSpPr txBox="1"/>
          <p:nvPr/>
        </p:nvSpPr>
        <p:spPr>
          <a:xfrm>
            <a:off x="650103" y="1846608"/>
            <a:ext cx="92203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“Accessing data for GP1 at T=4…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found!  Sending to Agent 2…”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486CDF-549B-BBE4-30B5-81509986AC0F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2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401241" y="5012718"/>
            <a:ext cx="1276488" cy="976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4579108" y="5234826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performed! Saving results…”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32590-802D-B246-6F07-072B3E3728BB}"/>
              </a:ext>
            </a:extLst>
          </p:cNvPr>
          <p:cNvSpPr txBox="1"/>
          <p:nvPr/>
        </p:nvSpPr>
        <p:spPr>
          <a:xfrm>
            <a:off x="4944420" y="5836156"/>
            <a:ext cx="84141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72114" y="2623336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5351191" y="2833344"/>
            <a:ext cx="96227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“Measurement data is now stored in internal memory!”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A4A21-044B-CD19-6BE6-F0F5259F6CC9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6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Speech with solid fill">
            <a:extLst>
              <a:ext uri="{FF2B5EF4-FFF2-40B4-BE49-F238E27FC236}">
                <a16:creationId xmlns:a16="http://schemas.microsoft.com/office/drawing/2014/main" id="{BAAFDCD6-5EB9-F40E-926B-8412B2A3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907" y="2042347"/>
            <a:ext cx="1307236" cy="130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C0C69-CCB9-8556-8B71-699806400C86}"/>
              </a:ext>
            </a:extLst>
          </p:cNvPr>
          <p:cNvSpPr txBox="1"/>
          <p:nvPr/>
        </p:nvSpPr>
        <p:spPr>
          <a:xfrm>
            <a:off x="8358759" y="2370496"/>
            <a:ext cx="10153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“Processing results…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level products obtained. No new event detected.”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1954" y="2566485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249063" y="2852645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for processing…”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pic>
        <p:nvPicPr>
          <p:cNvPr id="25" name="Graphic 24" descr="Left Brain with solid fill">
            <a:extLst>
              <a:ext uri="{FF2B5EF4-FFF2-40B4-BE49-F238E27FC236}">
                <a16:creationId xmlns:a16="http://schemas.microsoft.com/office/drawing/2014/main" id="{6A9C6D2D-AEE9-ECD3-D4DA-D520259B8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6341" y="3012866"/>
            <a:ext cx="495653" cy="49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7"/>
            <a:ext cx="2114576" cy="795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performs measurement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30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98089" y="1115370"/>
            <a:ext cx="805247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10985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423114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98087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98087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98087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98087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23156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rgbClr val="BCD7F9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948289" y="323680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7954538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780272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776055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772589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6852" y="4538729"/>
            <a:ext cx="370038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66852" y="5337387"/>
            <a:ext cx="374588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601908" y="3544297"/>
            <a:ext cx="6249" cy="78759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3574030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5511071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2066852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4713057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3450703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4713057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29694" y="4761449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>
            <a:off x="3270356" y="2878232"/>
            <a:ext cx="3038481" cy="31579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>
            <a:off x="4093543" y="5574315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Payload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457028" y="3968393"/>
            <a:ext cx="2497510" cy="517239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89" idx="0"/>
            <a:endCxn id="12" idx="1"/>
          </p:cNvCxnSpPr>
          <p:nvPr/>
        </p:nvCxnSpPr>
        <p:spPr>
          <a:xfrm rot="16200000" flipH="1">
            <a:off x="6569812" y="2012077"/>
            <a:ext cx="86893" cy="2670059"/>
          </a:xfrm>
          <a:prstGeom prst="bentConnector4">
            <a:avLst>
              <a:gd name="adj1" fmla="val -263082"/>
              <a:gd name="adj2" fmla="val 44455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3555509" y="3535786"/>
            <a:ext cx="667620" cy="23844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Reactive Planner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84D4896E-930E-472B-B585-48CDAD784539}"/>
              </a:ext>
            </a:extLst>
          </p:cNvPr>
          <p:cNvSpPr/>
          <p:nvPr/>
        </p:nvSpPr>
        <p:spPr>
          <a:xfrm>
            <a:off x="4093543" y="5182556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Comms</a:t>
            </a:r>
            <a:endParaRPr lang="en-US" sz="600" i="1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117013F9-A97F-4F7A-B68C-0B8700601C16}"/>
              </a:ext>
            </a:extLst>
          </p:cNvPr>
          <p:cNvSpPr/>
          <p:nvPr/>
        </p:nvSpPr>
        <p:spPr>
          <a:xfrm>
            <a:off x="4093543" y="4790798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EPS</a:t>
            </a:r>
          </a:p>
        </p:txBody>
      </p:sp>
      <p:sp>
        <p:nvSpPr>
          <p:cNvPr id="75" name="Rounded Rectangle 29">
            <a:extLst>
              <a:ext uri="{FF2B5EF4-FFF2-40B4-BE49-F238E27FC236}">
                <a16:creationId xmlns:a16="http://schemas.microsoft.com/office/drawing/2014/main" id="{9EBDCE34-BAB4-4345-9C48-CB22D85302A0}"/>
              </a:ext>
            </a:extLst>
          </p:cNvPr>
          <p:cNvSpPr/>
          <p:nvPr/>
        </p:nvSpPr>
        <p:spPr>
          <a:xfrm>
            <a:off x="4093543" y="4399040"/>
            <a:ext cx="670590" cy="31114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GNC</a:t>
            </a:r>
          </a:p>
        </p:txBody>
      </p:sp>
      <p:sp>
        <p:nvSpPr>
          <p:cNvPr id="76" name="Rounded Rectangle 29">
            <a:extLst>
              <a:ext uri="{FF2B5EF4-FFF2-40B4-BE49-F238E27FC236}">
                <a16:creationId xmlns:a16="http://schemas.microsoft.com/office/drawing/2014/main" id="{EC542895-4B0F-4E1E-9A51-400E8AB0FFA4}"/>
              </a:ext>
            </a:extLst>
          </p:cNvPr>
          <p:cNvSpPr/>
          <p:nvPr/>
        </p:nvSpPr>
        <p:spPr>
          <a:xfrm>
            <a:off x="3490685" y="3197788"/>
            <a:ext cx="2575259" cy="109074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CDH</a:t>
            </a:r>
          </a:p>
        </p:txBody>
      </p:sp>
      <p:sp>
        <p:nvSpPr>
          <p:cNvPr id="89" name="Rounded Rectangle 29">
            <a:extLst>
              <a:ext uri="{FF2B5EF4-FFF2-40B4-BE49-F238E27FC236}">
                <a16:creationId xmlns:a16="http://schemas.microsoft.com/office/drawing/2014/main" id="{A089AF54-A214-49A0-8D78-1A76942FC697}"/>
              </a:ext>
            </a:extLst>
          </p:cNvPr>
          <p:cNvSpPr/>
          <p:nvPr/>
        </p:nvSpPr>
        <p:spPr>
          <a:xfrm>
            <a:off x="4944420" y="3303660"/>
            <a:ext cx="667620" cy="295890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Memory Emulator</a:t>
            </a:r>
          </a:p>
        </p:txBody>
      </p:sp>
      <p:sp>
        <p:nvSpPr>
          <p:cNvPr id="90" name="Rounded Rectangle 29">
            <a:extLst>
              <a:ext uri="{FF2B5EF4-FFF2-40B4-BE49-F238E27FC236}">
                <a16:creationId xmlns:a16="http://schemas.microsoft.com/office/drawing/2014/main" id="{7A899FE2-096C-4441-BC96-893DB6260128}"/>
              </a:ext>
            </a:extLst>
          </p:cNvPr>
          <p:cNvSpPr/>
          <p:nvPr/>
        </p:nvSpPr>
        <p:spPr>
          <a:xfrm>
            <a:off x="4771831" y="3896676"/>
            <a:ext cx="667620" cy="24812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105" name="Elbow Connector 56">
            <a:extLst>
              <a:ext uri="{FF2B5EF4-FFF2-40B4-BE49-F238E27FC236}">
                <a16:creationId xmlns:a16="http://schemas.microsoft.com/office/drawing/2014/main" id="{F5DF90EF-91A2-423E-827C-D647B4163013}"/>
              </a:ext>
            </a:extLst>
          </p:cNvPr>
          <p:cNvCxnSpPr>
            <a:cxnSpLocks/>
            <a:stCxn id="75" idx="1"/>
            <a:endCxn id="90" idx="1"/>
          </p:cNvCxnSpPr>
          <p:nvPr/>
        </p:nvCxnSpPr>
        <p:spPr>
          <a:xfrm rot="10800000" flipH="1">
            <a:off x="4093543" y="4020738"/>
            <a:ext cx="678288" cy="533873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56">
            <a:extLst>
              <a:ext uri="{FF2B5EF4-FFF2-40B4-BE49-F238E27FC236}">
                <a16:creationId xmlns:a16="http://schemas.microsoft.com/office/drawing/2014/main" id="{1276588E-6E95-4E3A-9113-31E5B78741FD}"/>
              </a:ext>
            </a:extLst>
          </p:cNvPr>
          <p:cNvCxnSpPr>
            <a:cxnSpLocks/>
            <a:stCxn id="73" idx="1"/>
            <a:endCxn id="90" idx="1"/>
          </p:cNvCxnSpPr>
          <p:nvPr/>
        </p:nvCxnSpPr>
        <p:spPr>
          <a:xfrm rot="10800000" flipH="1">
            <a:off x="4093543" y="4020738"/>
            <a:ext cx="678288" cy="925631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56">
            <a:extLst>
              <a:ext uri="{FF2B5EF4-FFF2-40B4-BE49-F238E27FC236}">
                <a16:creationId xmlns:a16="http://schemas.microsoft.com/office/drawing/2014/main" id="{7E7DCF36-0AD7-4A5C-A0F2-A60BC87135E2}"/>
              </a:ext>
            </a:extLst>
          </p:cNvPr>
          <p:cNvCxnSpPr>
            <a:cxnSpLocks/>
            <a:stCxn id="72" idx="1"/>
            <a:endCxn id="90" idx="1"/>
          </p:cNvCxnSpPr>
          <p:nvPr/>
        </p:nvCxnSpPr>
        <p:spPr>
          <a:xfrm rot="10800000" flipH="1">
            <a:off x="4093543" y="4020738"/>
            <a:ext cx="678288" cy="1317389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6">
            <a:extLst>
              <a:ext uri="{FF2B5EF4-FFF2-40B4-BE49-F238E27FC236}">
                <a16:creationId xmlns:a16="http://schemas.microsoft.com/office/drawing/2014/main" id="{EE80653F-58C9-448D-9038-26256F33A14C}"/>
              </a:ext>
            </a:extLst>
          </p:cNvPr>
          <p:cNvCxnSpPr>
            <a:cxnSpLocks/>
            <a:stCxn id="60" idx="1"/>
            <a:endCxn id="90" idx="1"/>
          </p:cNvCxnSpPr>
          <p:nvPr/>
        </p:nvCxnSpPr>
        <p:spPr>
          <a:xfrm rot="10800000" flipH="1">
            <a:off x="4093543" y="4020737"/>
            <a:ext cx="678288" cy="1709148"/>
          </a:xfrm>
          <a:prstGeom prst="bentConnector3">
            <a:avLst>
              <a:gd name="adj1" fmla="val -33702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56">
            <a:extLst>
              <a:ext uri="{FF2B5EF4-FFF2-40B4-BE49-F238E27FC236}">
                <a16:creationId xmlns:a16="http://schemas.microsoft.com/office/drawing/2014/main" id="{0A3C5567-7911-4126-A03D-4F9D0E9372E2}"/>
              </a:ext>
            </a:extLst>
          </p:cNvPr>
          <p:cNvCxnSpPr>
            <a:cxnSpLocks/>
            <a:stCxn id="90" idx="2"/>
            <a:endCxn id="75" idx="3"/>
          </p:cNvCxnSpPr>
          <p:nvPr/>
        </p:nvCxnSpPr>
        <p:spPr>
          <a:xfrm rot="5400000">
            <a:off x="4729981" y="4178949"/>
            <a:ext cx="409813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56">
            <a:extLst>
              <a:ext uri="{FF2B5EF4-FFF2-40B4-BE49-F238E27FC236}">
                <a16:creationId xmlns:a16="http://schemas.microsoft.com/office/drawing/2014/main" id="{650CE2F8-3AF4-4B08-927F-647C746D5826}"/>
              </a:ext>
            </a:extLst>
          </p:cNvPr>
          <p:cNvCxnSpPr>
            <a:cxnSpLocks/>
            <a:stCxn id="90" idx="2"/>
            <a:endCxn id="73" idx="3"/>
          </p:cNvCxnSpPr>
          <p:nvPr/>
        </p:nvCxnSpPr>
        <p:spPr>
          <a:xfrm rot="5400000">
            <a:off x="4534102" y="4374828"/>
            <a:ext cx="801571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56">
            <a:extLst>
              <a:ext uri="{FF2B5EF4-FFF2-40B4-BE49-F238E27FC236}">
                <a16:creationId xmlns:a16="http://schemas.microsoft.com/office/drawing/2014/main" id="{81354236-E510-40FB-A081-2E061FAF211D}"/>
              </a:ext>
            </a:extLst>
          </p:cNvPr>
          <p:cNvCxnSpPr>
            <a:cxnSpLocks/>
            <a:stCxn id="90" idx="2"/>
            <a:endCxn id="72" idx="3"/>
          </p:cNvCxnSpPr>
          <p:nvPr/>
        </p:nvCxnSpPr>
        <p:spPr>
          <a:xfrm rot="5400000">
            <a:off x="4338223" y="4570707"/>
            <a:ext cx="1193329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74371965-3CBC-4202-90CC-34368C216DDF}"/>
              </a:ext>
            </a:extLst>
          </p:cNvPr>
          <p:cNvCxnSpPr>
            <a:cxnSpLocks/>
            <a:stCxn id="90" idx="2"/>
            <a:endCxn id="60" idx="3"/>
          </p:cNvCxnSpPr>
          <p:nvPr/>
        </p:nvCxnSpPr>
        <p:spPr>
          <a:xfrm rot="5400000">
            <a:off x="4142343" y="4766587"/>
            <a:ext cx="1585088" cy="341508"/>
          </a:xfrm>
          <a:prstGeom prst="bentConnector2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56">
            <a:extLst>
              <a:ext uri="{FF2B5EF4-FFF2-40B4-BE49-F238E27FC236}">
                <a16:creationId xmlns:a16="http://schemas.microsoft.com/office/drawing/2014/main" id="{DD8C3B6D-2674-428C-BC26-3A80B5A5473E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2799396" y="4940428"/>
            <a:ext cx="1294150" cy="515497"/>
          </a:xfrm>
          <a:prstGeom prst="bentConnector3">
            <a:avLst>
              <a:gd name="adj1" fmla="val 87683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56">
            <a:extLst>
              <a:ext uri="{FF2B5EF4-FFF2-40B4-BE49-F238E27FC236}">
                <a16:creationId xmlns:a16="http://schemas.microsoft.com/office/drawing/2014/main" id="{F5229F95-BCB5-4C9F-A7C6-4D267755FE5F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70621" y="3451605"/>
            <a:ext cx="841419" cy="2413265"/>
          </a:xfrm>
          <a:prstGeom prst="bentConnector4">
            <a:avLst>
              <a:gd name="adj1" fmla="val -27168"/>
              <a:gd name="adj2" fmla="val 9937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56">
            <a:extLst>
              <a:ext uri="{FF2B5EF4-FFF2-40B4-BE49-F238E27FC236}">
                <a16:creationId xmlns:a16="http://schemas.microsoft.com/office/drawing/2014/main" id="{F38834F7-AB5C-4070-98DC-D7AEAFD00312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768022" y="3451605"/>
            <a:ext cx="844018" cy="2004317"/>
          </a:xfrm>
          <a:prstGeom prst="bentConnector4">
            <a:avLst>
              <a:gd name="adj1" fmla="val -27085"/>
              <a:gd name="adj2" fmla="val 9956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56">
            <a:extLst>
              <a:ext uri="{FF2B5EF4-FFF2-40B4-BE49-F238E27FC236}">
                <a16:creationId xmlns:a16="http://schemas.microsoft.com/office/drawing/2014/main" id="{3F311BAA-2BE1-4980-A029-D469D899B8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5439451" y="4020737"/>
            <a:ext cx="2515087" cy="548563"/>
          </a:xfrm>
          <a:prstGeom prst="bentConnector3">
            <a:avLst>
              <a:gd name="adj1" fmla="val 38891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56">
            <a:extLst>
              <a:ext uri="{FF2B5EF4-FFF2-40B4-BE49-F238E27FC236}">
                <a16:creationId xmlns:a16="http://schemas.microsoft.com/office/drawing/2014/main" id="{F1B0D1BB-E82B-4F3B-B8FF-B040DD6FD753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4223129" y="3655007"/>
            <a:ext cx="541004" cy="25522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6">
            <a:extLst>
              <a:ext uri="{FF2B5EF4-FFF2-40B4-BE49-F238E27FC236}">
                <a16:creationId xmlns:a16="http://schemas.microsoft.com/office/drawing/2014/main" id="{6A04DC9D-A6D7-4E03-B2D3-EA2386F340DE}"/>
              </a:ext>
            </a:extLst>
          </p:cNvPr>
          <p:cNvCxnSpPr>
            <a:cxnSpLocks/>
          </p:cNvCxnSpPr>
          <p:nvPr/>
        </p:nvCxnSpPr>
        <p:spPr>
          <a:xfrm rot="10800000">
            <a:off x="4221947" y="3774228"/>
            <a:ext cx="542191" cy="194164"/>
          </a:xfrm>
          <a:prstGeom prst="bentConnector3">
            <a:avLst>
              <a:gd name="adj1" fmla="val 60541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56">
            <a:extLst>
              <a:ext uri="{FF2B5EF4-FFF2-40B4-BE49-F238E27FC236}">
                <a16:creationId xmlns:a16="http://schemas.microsoft.com/office/drawing/2014/main" id="{E9DC7D74-7045-4720-85E7-1B71F3C71EB9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V="1">
            <a:off x="4743496" y="3652530"/>
            <a:ext cx="445071" cy="43222"/>
          </a:xfrm>
          <a:prstGeom prst="bentConnector4">
            <a:avLst>
              <a:gd name="adj1" fmla="val 33380"/>
              <a:gd name="adj2" fmla="val 302744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56">
            <a:extLst>
              <a:ext uri="{FF2B5EF4-FFF2-40B4-BE49-F238E27FC236}">
                <a16:creationId xmlns:a16="http://schemas.microsoft.com/office/drawing/2014/main" id="{E9C2128D-7127-4151-A20C-1197683BF2C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2038279" cy="1844185"/>
          </a:xfrm>
          <a:prstGeom prst="bentConnector3">
            <a:avLst>
              <a:gd name="adj1" fmla="val 5324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56">
            <a:extLst>
              <a:ext uri="{FF2B5EF4-FFF2-40B4-BE49-F238E27FC236}">
                <a16:creationId xmlns:a16="http://schemas.microsoft.com/office/drawing/2014/main" id="{2973BBC1-1C5F-458E-A016-FD758E447D5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4980" cy="2245264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56">
            <a:extLst>
              <a:ext uri="{FF2B5EF4-FFF2-40B4-BE49-F238E27FC236}">
                <a16:creationId xmlns:a16="http://schemas.microsoft.com/office/drawing/2014/main" id="{94DC209D-27D1-4A9E-9A13-41665E7FF0CE}"/>
              </a:ext>
            </a:extLst>
          </p:cNvPr>
          <p:cNvCxnSpPr>
            <a:cxnSpLocks/>
          </p:cNvCxnSpPr>
          <p:nvPr/>
        </p:nvCxnSpPr>
        <p:spPr>
          <a:xfrm>
            <a:off x="3166973" y="5067736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56">
            <a:extLst>
              <a:ext uri="{FF2B5EF4-FFF2-40B4-BE49-F238E27FC236}">
                <a16:creationId xmlns:a16="http://schemas.microsoft.com/office/drawing/2014/main" id="{77DD1CD4-9730-44EC-91E2-5C9E600BAA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3060" cy="2449703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56">
            <a:extLst>
              <a:ext uri="{FF2B5EF4-FFF2-40B4-BE49-F238E27FC236}">
                <a16:creationId xmlns:a16="http://schemas.microsoft.com/office/drawing/2014/main" id="{FB982657-D5E3-4A79-B1E8-3DD75CBB30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66852" y="2835248"/>
            <a:ext cx="1081216" cy="301302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56">
            <a:extLst>
              <a:ext uri="{FF2B5EF4-FFF2-40B4-BE49-F238E27FC236}">
                <a16:creationId xmlns:a16="http://schemas.microsoft.com/office/drawing/2014/main" id="{B68866AC-77EB-42F7-9DE6-6E7049A5992D}"/>
              </a:ext>
            </a:extLst>
          </p:cNvPr>
          <p:cNvCxnSpPr>
            <a:cxnSpLocks/>
          </p:cNvCxnSpPr>
          <p:nvPr/>
        </p:nvCxnSpPr>
        <p:spPr>
          <a:xfrm>
            <a:off x="3170829" y="58374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56">
            <a:extLst>
              <a:ext uri="{FF2B5EF4-FFF2-40B4-BE49-F238E27FC236}">
                <a16:creationId xmlns:a16="http://schemas.microsoft.com/office/drawing/2014/main" id="{0ABB24D6-7AE1-449F-805C-4DB57F4CE26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2066852" y="2835248"/>
            <a:ext cx="553567" cy="1514455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56">
            <a:extLst>
              <a:ext uri="{FF2B5EF4-FFF2-40B4-BE49-F238E27FC236}">
                <a16:creationId xmlns:a16="http://schemas.microsoft.com/office/drawing/2014/main" id="{91F6E739-09E3-4461-9EE5-15189E7F6479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3219455" y="1911159"/>
            <a:ext cx="856467" cy="991712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6">
            <a:extLst>
              <a:ext uri="{FF2B5EF4-FFF2-40B4-BE49-F238E27FC236}">
                <a16:creationId xmlns:a16="http://schemas.microsoft.com/office/drawing/2014/main" id="{B49EAF7B-342F-349C-13D1-BA81BFF6FC82}"/>
              </a:ext>
            </a:extLst>
          </p:cNvPr>
          <p:cNvCxnSpPr>
            <a:cxnSpLocks/>
          </p:cNvCxnSpPr>
          <p:nvPr/>
        </p:nvCxnSpPr>
        <p:spPr>
          <a:xfrm rot="10800000">
            <a:off x="5618528" y="3350614"/>
            <a:ext cx="2327358" cy="145181"/>
          </a:xfrm>
          <a:prstGeom prst="bentConnector3">
            <a:avLst>
              <a:gd name="adj1" fmla="val 6770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92F17629-697B-04AF-647C-0F92F4609D53}"/>
              </a:ext>
            </a:extLst>
          </p:cNvPr>
          <p:cNvCxnSpPr>
            <a:cxnSpLocks/>
          </p:cNvCxnSpPr>
          <p:nvPr/>
        </p:nvCxnSpPr>
        <p:spPr>
          <a:xfrm>
            <a:off x="3184503" y="5227802"/>
            <a:ext cx="920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56">
            <a:extLst>
              <a:ext uri="{FF2B5EF4-FFF2-40B4-BE49-F238E27FC236}">
                <a16:creationId xmlns:a16="http://schemas.microsoft.com/office/drawing/2014/main" id="{4F09E56D-F40E-29BA-8FA9-0AECD59D1FD3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rot="5400000" flipH="1" flipV="1">
            <a:off x="5043372" y="3661819"/>
            <a:ext cx="297126" cy="172589"/>
          </a:xfrm>
          <a:prstGeom prst="bentConnector3">
            <a:avLst>
              <a:gd name="adj1" fmla="val 60258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E00649-E92A-058F-3253-83126467EBBE}"/>
              </a:ext>
            </a:extLst>
          </p:cNvPr>
          <p:cNvGrpSpPr/>
          <p:nvPr/>
        </p:nvGrpSpPr>
        <p:grpSpPr>
          <a:xfrm>
            <a:off x="1253943" y="936113"/>
            <a:ext cx="914400" cy="914400"/>
            <a:chOff x="8717280" y="2379218"/>
            <a:chExt cx="914400" cy="914400"/>
          </a:xfrm>
          <a:solidFill>
            <a:srgbClr val="0070C0"/>
          </a:solidFill>
        </p:grpSpPr>
        <p:pic>
          <p:nvPicPr>
            <p:cNvPr id="33" name="Graphic 32" descr="Satellite with solid fill">
              <a:extLst>
                <a:ext uri="{FF2B5EF4-FFF2-40B4-BE49-F238E27FC236}">
                  <a16:creationId xmlns:a16="http://schemas.microsoft.com/office/drawing/2014/main" id="{8024A227-1702-CEA0-8240-6CBBFD4C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7280" y="2379218"/>
              <a:ext cx="914400" cy="9144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2C594-D08E-B3E2-E204-4DBD0FE19047}"/>
                </a:ext>
              </a:extLst>
            </p:cNvPr>
            <p:cNvSpPr/>
            <p:nvPr/>
          </p:nvSpPr>
          <p:spPr>
            <a:xfrm>
              <a:off x="9089136" y="2746756"/>
              <a:ext cx="170688" cy="1793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pic>
        <p:nvPicPr>
          <p:cNvPr id="22" name="Graphic 21" descr="Speech with solid fill">
            <a:extLst>
              <a:ext uri="{FF2B5EF4-FFF2-40B4-BE49-F238E27FC236}">
                <a16:creationId xmlns:a16="http://schemas.microsoft.com/office/drawing/2014/main" id="{291DF5DD-36C1-5C6A-12AF-9471B6360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970" y="3148019"/>
            <a:ext cx="1276488" cy="9762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4F4EEA-83D6-E4E1-D809-78F765E42831}"/>
              </a:ext>
            </a:extLst>
          </p:cNvPr>
          <p:cNvSpPr txBox="1"/>
          <p:nvPr/>
        </p:nvSpPr>
        <p:spPr>
          <a:xfrm>
            <a:off x="4113079" y="3434179"/>
            <a:ext cx="9622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results to Agent 1”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2610-73C9-9F90-4C3E-C12E818E33C8}"/>
              </a:ext>
            </a:extLst>
          </p:cNvPr>
          <p:cNvSpPr txBox="1"/>
          <p:nvPr/>
        </p:nvSpPr>
        <p:spPr>
          <a:xfrm>
            <a:off x="6624755" y="3202083"/>
            <a:ext cx="1327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-Instrument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58124-B24A-1D57-0619-5FAE7869C4FE}"/>
              </a:ext>
            </a:extLst>
          </p:cNvPr>
          <p:cNvSpPr/>
          <p:nvPr/>
        </p:nvSpPr>
        <p:spPr>
          <a:xfrm>
            <a:off x="9932798" y="3236806"/>
            <a:ext cx="2114576" cy="984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Scenario step: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Agent 2 sends measurement results to Agent 1 at T = 4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9C083-4BE1-5925-E7D3-C31A875053D5}"/>
              </a:ext>
            </a:extLst>
          </p:cNvPr>
          <p:cNvSpPr txBox="1"/>
          <p:nvPr/>
        </p:nvSpPr>
        <p:spPr>
          <a:xfrm>
            <a:off x="3834300" y="4017756"/>
            <a:ext cx="102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-”Send measurement results to Agent 1”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Graphic 27" descr="Speech with solid fill">
            <a:extLst>
              <a:ext uri="{FF2B5EF4-FFF2-40B4-BE49-F238E27FC236}">
                <a16:creationId xmlns:a16="http://schemas.microsoft.com/office/drawing/2014/main" id="{41492EBD-BCFA-C160-630A-B370382A0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12108" y="4703580"/>
            <a:ext cx="918499" cy="687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28FFE-2CD6-4F31-4C59-06CFD39E1910}"/>
              </a:ext>
            </a:extLst>
          </p:cNvPr>
          <p:cNvSpPr txBox="1"/>
          <p:nvPr/>
        </p:nvSpPr>
        <p:spPr>
          <a:xfrm>
            <a:off x="4523710" y="4787851"/>
            <a:ext cx="6705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“Sending data to Agent 1…”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6310F-36AE-13AB-65B8-530A538752CF}"/>
              </a:ext>
            </a:extLst>
          </p:cNvPr>
          <p:cNvSpPr txBox="1"/>
          <p:nvPr/>
        </p:nvSpPr>
        <p:spPr>
          <a:xfrm>
            <a:off x="3196606" y="5404715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903D3F-E3F5-39E4-A542-FFB1B15D956B}"/>
              </a:ext>
            </a:extLst>
          </p:cNvPr>
          <p:cNvSpPr txBox="1"/>
          <p:nvPr/>
        </p:nvSpPr>
        <p:spPr>
          <a:xfrm>
            <a:off x="859268" y="4232184"/>
            <a:ext cx="777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Results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Task: 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E250C-4FA3-AB7A-65BC-76209B68EDEB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5E9B7-8C98-CF6E-2F23-960B8E0316C8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D1D08-EA41-3B94-ECA6-A829954B9DEC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DF2BF-30B9-6C7D-188C-CCFE3BE71AED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06274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/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</a:rPr>
                  <a:t>Measurement Request</a:t>
                </a:r>
              </a:p>
              <a:p>
                <a:pPr algn="ctr"/>
                <a:endParaRPr lang="en-US" sz="1400" b="1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1200" b="1" dirty="0">
                    <a:solidFill>
                      <a:sysClr val="windowText" lastClr="000000"/>
                    </a:solidFill>
                  </a:rPr>
                  <a:t>Contains: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target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ysClr val="windowText" lastClr="000000"/>
                    </a:solidFill>
                  </a:rPr>
                  <a:t>Observation Requirements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FD293-F4CE-4CDA-86B0-D99533C3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653" y="3609545"/>
                <a:ext cx="1900369" cy="140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87B893-31B4-4DE7-8498-6A02F00C4AD0}"/>
              </a:ext>
            </a:extLst>
          </p:cNvPr>
          <p:cNvCxnSpPr>
            <a:cxnSpLocks/>
          </p:cNvCxnSpPr>
          <p:nvPr/>
        </p:nvCxnSpPr>
        <p:spPr>
          <a:xfrm flipV="1">
            <a:off x="8550367" y="3480244"/>
            <a:ext cx="612286" cy="1539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EB060F-0AAE-429C-B747-4230E138B653}"/>
              </a:ext>
            </a:extLst>
          </p:cNvPr>
          <p:cNvCxnSpPr>
            <a:cxnSpLocks/>
          </p:cNvCxnSpPr>
          <p:nvPr/>
        </p:nvCxnSpPr>
        <p:spPr>
          <a:xfrm flipV="1">
            <a:off x="8568336" y="3480245"/>
            <a:ext cx="594317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029234-726C-4DE8-81E6-3C050553D42E}"/>
              </a:ext>
            </a:extLst>
          </p:cNvPr>
          <p:cNvCxnSpPr>
            <a:cxnSpLocks/>
          </p:cNvCxnSpPr>
          <p:nvPr/>
        </p:nvCxnSpPr>
        <p:spPr>
          <a:xfrm flipV="1">
            <a:off x="6672653" y="3480245"/>
            <a:ext cx="2452820" cy="12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3CBA2-40F9-6782-4913-A8CD0DACBD13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67A47-C1AC-9ED1-7933-4D2A75918A66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71338"/>
            <a:ext cx="6587370" cy="5235236"/>
            <a:chOff x="3135041" y="1166352"/>
            <a:chExt cx="6587370" cy="5235236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92277" y="1166352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106410" y="2895822"/>
              <a:ext cx="1644057" cy="243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550DC-F04E-B5C4-ECF3-847E6EF346F4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B41E4-61C3-0AE0-8757-6229D2875DE4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60" y="3457222"/>
            <a:ext cx="1399336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9" cy="41444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67712" y="2007269"/>
            <a:ext cx="1594170" cy="1305737"/>
          </a:xfrm>
          <a:prstGeom prst="bentConnector3">
            <a:avLst>
              <a:gd name="adj1" fmla="val 9102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18" idx="1"/>
          </p:cNvCxnSpPr>
          <p:nvPr/>
        </p:nvCxnSpPr>
        <p:spPr>
          <a:xfrm>
            <a:off x="7211596" y="3684252"/>
            <a:ext cx="758957" cy="21263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278892" y="338853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2">
            <a:extLst>
              <a:ext uri="{FF2B5EF4-FFF2-40B4-BE49-F238E27FC236}">
                <a16:creationId xmlns:a16="http://schemas.microsoft.com/office/drawing/2014/main" id="{2A196A60-6BD6-40BB-BFFB-4EED0D736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C2DC8-07CE-647C-A2FB-E19AA60B37F5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CAB8FE-83D9-223A-3338-C4F0DC43DA74}"/>
              </a:ext>
            </a:extLst>
          </p:cNvPr>
          <p:cNvSpPr/>
          <p:nvPr/>
        </p:nvSpPr>
        <p:spPr>
          <a:xfrm>
            <a:off x="7970553" y="3439971"/>
            <a:ext cx="1073773" cy="5310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Requirement Determination Reasoning</a:t>
            </a:r>
          </a:p>
        </p:txBody>
      </p:sp>
      <p:cxnSp>
        <p:nvCxnSpPr>
          <p:cNvPr id="25" name="Elbow Connector 89">
            <a:extLst>
              <a:ext uri="{FF2B5EF4-FFF2-40B4-BE49-F238E27FC236}">
                <a16:creationId xmlns:a16="http://schemas.microsoft.com/office/drawing/2014/main" id="{3C2530C3-B043-157B-4103-1A016E405FBB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7112916" y="3940592"/>
            <a:ext cx="850070" cy="175354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CAFF87-0EFF-4409-92E9-BA8160CE2768}"/>
              </a:ext>
            </a:extLst>
          </p:cNvPr>
          <p:cNvSpPr txBox="1"/>
          <p:nvPr/>
        </p:nvSpPr>
        <p:spPr>
          <a:xfrm>
            <a:off x="7139327" y="3669074"/>
            <a:ext cx="919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Req+Requirements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/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ysClr val="windowText" lastClr="000000"/>
                    </a:solidFill>
                  </a:rPr>
                  <a:t>Meas. Perf. Model:</a:t>
                </a:r>
              </a:p>
              <a:p>
                <a:pPr algn="ctr"/>
                <a:endParaRPr lang="en-US" sz="1400" i="1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ysClr val="windowText" lastClr="000000"/>
                  </a:solidFill>
                </a:endParaRPr>
              </a:p>
              <a:p>
                <a:endParaRPr lang="en-US" sz="1200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Science Value of Measurement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000" dirty="0">
                    <a:solidFill>
                      <a:sysClr val="windowText" lastClr="000000"/>
                    </a:solidFill>
                  </a:rPr>
                  <a:t>Predicted performance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Measurement Performance Score of measurement</a:t>
                </a:r>
                <a:r>
                  <a:rPr lang="en-US" sz="100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ysClr val="windowText" lastClr="000000"/>
                    </a:solidFill>
                  </a:rPr>
                  <a:t> at state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2AAEC6-7B1B-4038-A2D1-BA8698B78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8" y="4922490"/>
                <a:ext cx="2327527" cy="1842322"/>
              </a:xfrm>
              <a:prstGeom prst="rect">
                <a:avLst/>
              </a:prstGeom>
              <a:blipFill>
                <a:blip r:embed="rId3"/>
                <a:stretch>
                  <a:fillRect r="-26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14AEAF-AD11-4904-AD9B-293F2884B1E8}"/>
              </a:ext>
            </a:extLst>
          </p:cNvPr>
          <p:cNvCxnSpPr>
            <a:cxnSpLocks/>
          </p:cNvCxnSpPr>
          <p:nvPr/>
        </p:nvCxnSpPr>
        <p:spPr>
          <a:xfrm flipV="1">
            <a:off x="5220245" y="4888160"/>
            <a:ext cx="1746886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17C32A-D0E9-4E33-8274-C2F370FD79FB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1746886" cy="1422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D43AA9-A225-4FE6-AB00-B2E735E87A75}"/>
              </a:ext>
            </a:extLst>
          </p:cNvPr>
          <p:cNvCxnSpPr>
            <a:cxnSpLocks/>
          </p:cNvCxnSpPr>
          <p:nvPr/>
        </p:nvCxnSpPr>
        <p:spPr>
          <a:xfrm flipV="1">
            <a:off x="2892718" y="4888160"/>
            <a:ext cx="3209408" cy="34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D8017-2910-47A9-9E8E-6B144F1EA324}"/>
              </a:ext>
            </a:extLst>
          </p:cNvPr>
          <p:cNvCxnSpPr>
            <a:cxnSpLocks/>
          </p:cNvCxnSpPr>
          <p:nvPr/>
        </p:nvCxnSpPr>
        <p:spPr>
          <a:xfrm flipV="1">
            <a:off x="5220245" y="5342219"/>
            <a:ext cx="881879" cy="35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</p:spTree>
    <p:extLst>
      <p:ext uri="{BB962C8B-B14F-4D97-AF65-F5344CB8AC3E}">
        <p14:creationId xmlns:p14="http://schemas.microsoft.com/office/powerpoint/2010/main" val="112631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5917651" y="232160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9036"/>
            <a:ext cx="14036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88793" cy="886976"/>
          </a:xfrm>
          <a:prstGeom prst="bentConnector3">
            <a:avLst>
              <a:gd name="adj1" fmla="val 6642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35654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373378" y="3179266"/>
            <a:ext cx="1162323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9373378" y="2359180"/>
            <a:ext cx="1164738" cy="5147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7235654" y="236380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925525" y="4215006"/>
            <a:ext cx="130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 or towards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Requests</a:t>
            </a:r>
          </a:p>
        </p:txBody>
      </p: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55690" y="2618874"/>
            <a:ext cx="3979964" cy="154674"/>
          </a:xfrm>
          <a:prstGeom prst="bentConnector3">
            <a:avLst>
              <a:gd name="adj1" fmla="val 6645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7744674" y="2102938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2980" y="352979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Science Value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66045" y="3164276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477066" y="2716877"/>
            <a:ext cx="7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861C01-A871-4A68-9831-5DFAD413E9AB}"/>
              </a:ext>
            </a:extLst>
          </p:cNvPr>
          <p:cNvSpPr/>
          <p:nvPr/>
        </p:nvSpPr>
        <p:spPr>
          <a:xfrm>
            <a:off x="7235654" y="3179266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3C378E-CB00-468B-98AA-93B77F9C6B93}"/>
              </a:ext>
            </a:extLst>
          </p:cNvPr>
          <p:cNvSpPr txBox="1"/>
          <p:nvPr/>
        </p:nvSpPr>
        <p:spPr>
          <a:xfrm>
            <a:off x="5923445" y="3153948"/>
            <a:ext cx="83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3D52A5-965F-48AD-8D51-BBE14B618144}"/>
              </a:ext>
            </a:extLst>
          </p:cNvPr>
          <p:cNvSpPr txBox="1"/>
          <p:nvPr/>
        </p:nvSpPr>
        <p:spPr>
          <a:xfrm>
            <a:off x="5917651" y="1594260"/>
            <a:ext cx="94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1308B1-5C5A-417B-81C3-5564558687AF}"/>
              </a:ext>
            </a:extLst>
          </p:cNvPr>
          <p:cNvCxnSpPr>
            <a:cxnSpLocks/>
            <a:stCxn id="30" idx="0"/>
            <a:endCxn id="40" idx="2"/>
          </p:cNvCxnSpPr>
          <p:nvPr/>
        </p:nvCxnSpPr>
        <p:spPr>
          <a:xfrm flipV="1">
            <a:off x="7810760" y="2074660"/>
            <a:ext cx="0" cy="28914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4C54DE-3FF9-48CE-87C9-20C5BFE0EDF3}"/>
              </a:ext>
            </a:extLst>
          </p:cNvPr>
          <p:cNvCxnSpPr>
            <a:cxnSpLocks/>
            <a:stCxn id="59" idx="0"/>
            <a:endCxn id="30" idx="2"/>
          </p:cNvCxnSpPr>
          <p:nvPr/>
        </p:nvCxnSpPr>
        <p:spPr>
          <a:xfrm flipV="1">
            <a:off x="7810760" y="2873941"/>
            <a:ext cx="0" cy="30532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45">
            <a:extLst>
              <a:ext uri="{FF2B5EF4-FFF2-40B4-BE49-F238E27FC236}">
                <a16:creationId xmlns:a16="http://schemas.microsoft.com/office/drawing/2014/main" id="{13EA5938-B16E-4B75-BB81-0150B941EE8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270427" y="2783290"/>
            <a:ext cx="3965227" cy="651044"/>
          </a:xfrm>
          <a:prstGeom prst="bentConnector3">
            <a:avLst>
              <a:gd name="adj1" fmla="val 6635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9A8B877-48E9-4E35-BEED-1A0E83C87F99}"/>
              </a:ext>
            </a:extLst>
          </p:cNvPr>
          <p:cNvSpPr txBox="1"/>
          <p:nvPr/>
        </p:nvSpPr>
        <p:spPr>
          <a:xfrm>
            <a:off x="10757694" y="260463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Reqs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Results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37C1D3-9B6E-4DD3-9B60-FF185DD4CA42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8385866" y="3434334"/>
            <a:ext cx="987512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79CEB8-E8F5-4623-B6CF-76F556D3C89A}"/>
              </a:ext>
            </a:extLst>
          </p:cNvPr>
          <p:cNvCxnSpPr>
            <a:cxnSpLocks/>
          </p:cNvCxnSpPr>
          <p:nvPr/>
        </p:nvCxnSpPr>
        <p:spPr>
          <a:xfrm flipH="1">
            <a:off x="8385866" y="3549810"/>
            <a:ext cx="990938" cy="26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45">
            <a:extLst>
              <a:ext uri="{FF2B5EF4-FFF2-40B4-BE49-F238E27FC236}">
                <a16:creationId xmlns:a16="http://schemas.microsoft.com/office/drawing/2014/main" id="{49BA5F4D-C161-4AE4-8A97-1293F51AC137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7592596" y="3742749"/>
            <a:ext cx="1509877" cy="1403183"/>
          </a:xfrm>
          <a:prstGeom prst="bentConnector3">
            <a:avLst>
              <a:gd name="adj1" fmla="val 7362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45">
            <a:extLst>
              <a:ext uri="{FF2B5EF4-FFF2-40B4-BE49-F238E27FC236}">
                <a16:creationId xmlns:a16="http://schemas.microsoft.com/office/drawing/2014/main" id="{1EA43407-5CDB-4D88-9879-87A59C94BE11}"/>
              </a:ext>
            </a:extLst>
          </p:cNvPr>
          <p:cNvCxnSpPr>
            <a:cxnSpLocks/>
            <a:stCxn id="43" idx="3"/>
            <a:endCxn id="59" idx="2"/>
          </p:cNvCxnSpPr>
          <p:nvPr/>
        </p:nvCxnSpPr>
        <p:spPr>
          <a:xfrm flipH="1">
            <a:off x="7810760" y="2616561"/>
            <a:ext cx="2727356" cy="1072840"/>
          </a:xfrm>
          <a:prstGeom prst="bentConnector4">
            <a:avLst>
              <a:gd name="adj1" fmla="val -8382"/>
              <a:gd name="adj2" fmla="val 12130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45">
            <a:extLst>
              <a:ext uri="{FF2B5EF4-FFF2-40B4-BE49-F238E27FC236}">
                <a16:creationId xmlns:a16="http://schemas.microsoft.com/office/drawing/2014/main" id="{4FB8C381-2FF7-4B6B-AE75-D6F453CC0121}"/>
              </a:ext>
            </a:extLst>
          </p:cNvPr>
          <p:cNvCxnSpPr>
            <a:cxnSpLocks/>
            <a:stCxn id="43" idx="3"/>
            <a:endCxn id="42" idx="3"/>
          </p:cNvCxnSpPr>
          <p:nvPr/>
        </p:nvCxnSpPr>
        <p:spPr>
          <a:xfrm flipH="1">
            <a:off x="10535701" y="2616561"/>
            <a:ext cx="2415" cy="817773"/>
          </a:xfrm>
          <a:prstGeom prst="bentConnector3">
            <a:avLst>
              <a:gd name="adj1" fmla="val -946583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5">
            <a:extLst>
              <a:ext uri="{FF2B5EF4-FFF2-40B4-BE49-F238E27FC236}">
                <a16:creationId xmlns:a16="http://schemas.microsoft.com/office/drawing/2014/main" id="{134FAE0A-4EED-4618-BC92-079EEFC0BDE6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rot="16200000" flipH="1">
            <a:off x="8729988" y="1954713"/>
            <a:ext cx="305325" cy="2143780"/>
          </a:xfrm>
          <a:prstGeom prst="bentConnector3">
            <a:avLst>
              <a:gd name="adj1" fmla="val 4575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45">
            <a:extLst>
              <a:ext uri="{FF2B5EF4-FFF2-40B4-BE49-F238E27FC236}">
                <a16:creationId xmlns:a16="http://schemas.microsoft.com/office/drawing/2014/main" id="{CBB4F87F-3A46-4ACA-A9DD-B9F8C475F7C9}"/>
              </a:ext>
            </a:extLst>
          </p:cNvPr>
          <p:cNvCxnSpPr>
            <a:cxnSpLocks/>
            <a:stCxn id="30" idx="2"/>
            <a:endCxn id="43" idx="2"/>
          </p:cNvCxnSpPr>
          <p:nvPr/>
        </p:nvCxnSpPr>
        <p:spPr>
          <a:xfrm rot="16200000" flipH="1">
            <a:off x="8883253" y="1801447"/>
            <a:ext cx="12700" cy="2144987"/>
          </a:xfrm>
          <a:prstGeom prst="bentConnector3">
            <a:avLst>
              <a:gd name="adj1" fmla="val 118721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6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8010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B8395-D816-038F-BF6F-3505BF3286B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867616-3655-FB3A-8538-D1949D93EE19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1EA61-9A28-F991-A5D5-8E13AA28A316}"/>
              </a:ext>
            </a:extLst>
          </p:cNvPr>
          <p:cNvSpPr txBox="1"/>
          <p:nvPr/>
        </p:nvSpPr>
        <p:spPr>
          <a:xfrm>
            <a:off x="8512747" y="3065571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AF3A2-FCEE-293B-87B0-67D53B76041F}"/>
              </a:ext>
            </a:extLst>
          </p:cNvPr>
          <p:cNvCxnSpPr>
            <a:cxnSpLocks/>
          </p:cNvCxnSpPr>
          <p:nvPr/>
        </p:nvCxnSpPr>
        <p:spPr>
          <a:xfrm>
            <a:off x="8301792" y="3035700"/>
            <a:ext cx="16461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29086</TotalTime>
  <Words>8206</Words>
  <Application>Microsoft Office PowerPoint</Application>
  <PresentationFormat>Widescreen</PresentationFormat>
  <Paragraphs>2112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Science Module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426</cp:revision>
  <dcterms:created xsi:type="dcterms:W3CDTF">2020-07-28T18:06:27Z</dcterms:created>
  <dcterms:modified xsi:type="dcterms:W3CDTF">2023-01-26T21:58:11Z</dcterms:modified>
</cp:coreProperties>
</file>